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16459200"/>
  <p:notesSz cx="6715125" cy="9239250"/>
  <p:defaultTextStyle>
    <a:defPPr>
      <a:defRPr lang="en-US"/>
    </a:defPPr>
    <a:lvl1pPr algn="ctr" rtl="0" fontAlgn="base">
      <a:spcBef>
        <a:spcPct val="0"/>
      </a:spcBef>
      <a:spcAft>
        <a:spcPct val="0"/>
      </a:spcAft>
      <a:defRPr sz="4750" kern="1200">
        <a:solidFill>
          <a:schemeClr val="tx1"/>
        </a:solidFill>
        <a:latin typeface="Arial" charset="0"/>
        <a:ea typeface="+mn-ea"/>
        <a:cs typeface="+mn-cs"/>
      </a:defRPr>
    </a:lvl1pPr>
    <a:lvl2pPr marL="380985" algn="ctr" rtl="0" fontAlgn="base">
      <a:spcBef>
        <a:spcPct val="0"/>
      </a:spcBef>
      <a:spcAft>
        <a:spcPct val="0"/>
      </a:spcAft>
      <a:defRPr sz="4750" kern="1200">
        <a:solidFill>
          <a:schemeClr val="tx1"/>
        </a:solidFill>
        <a:latin typeface="Arial" charset="0"/>
        <a:ea typeface="+mn-ea"/>
        <a:cs typeface="+mn-cs"/>
      </a:defRPr>
    </a:lvl2pPr>
    <a:lvl3pPr marL="761970" algn="ctr" rtl="0" fontAlgn="base">
      <a:spcBef>
        <a:spcPct val="0"/>
      </a:spcBef>
      <a:spcAft>
        <a:spcPct val="0"/>
      </a:spcAft>
      <a:defRPr sz="4750" kern="1200">
        <a:solidFill>
          <a:schemeClr val="tx1"/>
        </a:solidFill>
        <a:latin typeface="Arial" charset="0"/>
        <a:ea typeface="+mn-ea"/>
        <a:cs typeface="+mn-cs"/>
      </a:defRPr>
    </a:lvl3pPr>
    <a:lvl4pPr marL="1142954" algn="ctr" rtl="0" fontAlgn="base">
      <a:spcBef>
        <a:spcPct val="0"/>
      </a:spcBef>
      <a:spcAft>
        <a:spcPct val="0"/>
      </a:spcAft>
      <a:defRPr sz="4750" kern="1200">
        <a:solidFill>
          <a:schemeClr val="tx1"/>
        </a:solidFill>
        <a:latin typeface="Arial" charset="0"/>
        <a:ea typeface="+mn-ea"/>
        <a:cs typeface="+mn-cs"/>
      </a:defRPr>
    </a:lvl4pPr>
    <a:lvl5pPr marL="1523939" algn="ctr" rtl="0" fontAlgn="base">
      <a:spcBef>
        <a:spcPct val="0"/>
      </a:spcBef>
      <a:spcAft>
        <a:spcPct val="0"/>
      </a:spcAft>
      <a:defRPr sz="4750" kern="1200">
        <a:solidFill>
          <a:schemeClr val="tx1"/>
        </a:solidFill>
        <a:latin typeface="Arial" charset="0"/>
        <a:ea typeface="+mn-ea"/>
        <a:cs typeface="+mn-cs"/>
      </a:defRPr>
    </a:lvl5pPr>
    <a:lvl6pPr marL="1904924" algn="l" defTabSz="761970" rtl="0" eaLnBrk="1" latinLnBrk="0" hangingPunct="1">
      <a:defRPr sz="4750" kern="1200">
        <a:solidFill>
          <a:schemeClr val="tx1"/>
        </a:solidFill>
        <a:latin typeface="Arial" charset="0"/>
        <a:ea typeface="+mn-ea"/>
        <a:cs typeface="+mn-cs"/>
      </a:defRPr>
    </a:lvl6pPr>
    <a:lvl7pPr marL="2285909" algn="l" defTabSz="761970" rtl="0" eaLnBrk="1" latinLnBrk="0" hangingPunct="1">
      <a:defRPr sz="4750" kern="1200">
        <a:solidFill>
          <a:schemeClr val="tx1"/>
        </a:solidFill>
        <a:latin typeface="Arial" charset="0"/>
        <a:ea typeface="+mn-ea"/>
        <a:cs typeface="+mn-cs"/>
      </a:defRPr>
    </a:lvl7pPr>
    <a:lvl8pPr marL="2666893" algn="l" defTabSz="761970" rtl="0" eaLnBrk="1" latinLnBrk="0" hangingPunct="1">
      <a:defRPr sz="4750" kern="1200">
        <a:solidFill>
          <a:schemeClr val="tx1"/>
        </a:solidFill>
        <a:latin typeface="Arial" charset="0"/>
        <a:ea typeface="+mn-ea"/>
        <a:cs typeface="+mn-cs"/>
      </a:defRPr>
    </a:lvl8pPr>
    <a:lvl9pPr marL="3047878" algn="l" defTabSz="761970" rtl="0" eaLnBrk="1" latinLnBrk="0" hangingPunct="1">
      <a:defRPr sz="475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186" userDrawn="1">
          <p15:clr>
            <a:srgbClr val="A4A3A4"/>
          </p15:clr>
        </p15:guide>
        <p15:guide id="2" orient="horz" pos="10098" userDrawn="1">
          <p15:clr>
            <a:srgbClr val="A4A3A4"/>
          </p15:clr>
        </p15:guide>
        <p15:guide id="3" pos="1209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othby, Christina" initials="BC" lastIdx="5" clrIdx="0">
    <p:extLst>
      <p:ext uri="{19B8F6BF-5375-455C-9EA6-DF929625EA0E}">
        <p15:presenceInfo xmlns:p15="http://schemas.microsoft.com/office/powerpoint/2012/main" userId="S-1-5-21-2262711374-3200109704-624254925-12753" providerId="AD"/>
      </p:ext>
    </p:extLst>
  </p:cmAuthor>
  <p:cmAuthor id="2" name="Boothby, Christina" initials="BC [2]" lastIdx="1" clrIdx="1">
    <p:extLst>
      <p:ext uri="{19B8F6BF-5375-455C-9EA6-DF929625EA0E}">
        <p15:presenceInfo xmlns:p15="http://schemas.microsoft.com/office/powerpoint/2012/main" userId="S::cboothby@aap.org::9bfa7b9f-8009-4b1f-a1d5-cfe4672792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D2"/>
    <a:srgbClr val="EAEAEA"/>
    <a:srgbClr val="FFE181"/>
    <a:srgbClr val="C0C0C0"/>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590" autoAdjust="0"/>
    <p:restoredTop sz="95742" autoAdjust="0"/>
  </p:normalViewPr>
  <p:slideViewPr>
    <p:cSldViewPr snapToGrid="0">
      <p:cViewPr varScale="1">
        <p:scale>
          <a:sx n="45" d="100"/>
          <a:sy n="45" d="100"/>
        </p:scale>
        <p:origin x="156" y="234"/>
      </p:cViewPr>
      <p:guideLst>
        <p:guide orient="horz" pos="5186"/>
        <p:guide orient="horz" pos="10098"/>
        <p:guide pos="120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dirty="0"/>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684213" y="692150"/>
            <a:ext cx="8085138"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dirty="0"/>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E279393-EA8E-4566-9981-4DCF205B5222}" type="slidenum">
              <a:rPr lang="en-US"/>
              <a:pPr/>
              <a:t>‹#›</a:t>
            </a:fld>
            <a:endParaRPr lang="en-US" dirty="0"/>
          </a:p>
        </p:txBody>
      </p:sp>
    </p:spTree>
    <p:extLst>
      <p:ext uri="{BB962C8B-B14F-4D97-AF65-F5344CB8AC3E}">
        <p14:creationId xmlns:p14="http://schemas.microsoft.com/office/powerpoint/2010/main" val="7600172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000" kern="1200">
        <a:solidFill>
          <a:schemeClr val="tx1"/>
        </a:solidFill>
        <a:latin typeface="Arial" charset="0"/>
        <a:ea typeface="+mn-ea"/>
        <a:cs typeface="+mn-cs"/>
      </a:defRPr>
    </a:lvl1pPr>
    <a:lvl2pPr marL="380985" algn="l" rtl="0" fontAlgn="base">
      <a:spcBef>
        <a:spcPct val="30000"/>
      </a:spcBef>
      <a:spcAft>
        <a:spcPct val="0"/>
      </a:spcAft>
      <a:defRPr sz="1000" kern="1200">
        <a:solidFill>
          <a:schemeClr val="tx1"/>
        </a:solidFill>
        <a:latin typeface="Arial" charset="0"/>
        <a:ea typeface="+mn-ea"/>
        <a:cs typeface="+mn-cs"/>
      </a:defRPr>
    </a:lvl2pPr>
    <a:lvl3pPr marL="761970" algn="l" rtl="0" fontAlgn="base">
      <a:spcBef>
        <a:spcPct val="30000"/>
      </a:spcBef>
      <a:spcAft>
        <a:spcPct val="0"/>
      </a:spcAft>
      <a:defRPr sz="1000" kern="1200">
        <a:solidFill>
          <a:schemeClr val="tx1"/>
        </a:solidFill>
        <a:latin typeface="Arial" charset="0"/>
        <a:ea typeface="+mn-ea"/>
        <a:cs typeface="+mn-cs"/>
      </a:defRPr>
    </a:lvl3pPr>
    <a:lvl4pPr marL="1142954" algn="l" rtl="0" fontAlgn="base">
      <a:spcBef>
        <a:spcPct val="30000"/>
      </a:spcBef>
      <a:spcAft>
        <a:spcPct val="0"/>
      </a:spcAft>
      <a:defRPr sz="1000" kern="1200">
        <a:solidFill>
          <a:schemeClr val="tx1"/>
        </a:solidFill>
        <a:latin typeface="Arial" charset="0"/>
        <a:ea typeface="+mn-ea"/>
        <a:cs typeface="+mn-cs"/>
      </a:defRPr>
    </a:lvl4pPr>
    <a:lvl5pPr marL="1523939" algn="l" rtl="0" fontAlgn="base">
      <a:spcBef>
        <a:spcPct val="30000"/>
      </a:spcBef>
      <a:spcAft>
        <a:spcPct val="0"/>
      </a:spcAft>
      <a:defRPr sz="1000" kern="1200">
        <a:solidFill>
          <a:schemeClr val="tx1"/>
        </a:solidFill>
        <a:latin typeface="Arial" charset="0"/>
        <a:ea typeface="+mn-ea"/>
        <a:cs typeface="+mn-cs"/>
      </a:defRPr>
    </a:lvl5pPr>
    <a:lvl6pPr marL="1904924" algn="l" defTabSz="761970" rtl="0" eaLnBrk="1" latinLnBrk="0" hangingPunct="1">
      <a:defRPr sz="1000" kern="1200">
        <a:solidFill>
          <a:schemeClr val="tx1"/>
        </a:solidFill>
        <a:latin typeface="+mn-lt"/>
        <a:ea typeface="+mn-ea"/>
        <a:cs typeface="+mn-cs"/>
      </a:defRPr>
    </a:lvl6pPr>
    <a:lvl7pPr marL="2285909" algn="l" defTabSz="761970" rtl="0" eaLnBrk="1" latinLnBrk="0" hangingPunct="1">
      <a:defRPr sz="1000" kern="1200">
        <a:solidFill>
          <a:schemeClr val="tx1"/>
        </a:solidFill>
        <a:latin typeface="+mn-lt"/>
        <a:ea typeface="+mn-ea"/>
        <a:cs typeface="+mn-cs"/>
      </a:defRPr>
    </a:lvl7pPr>
    <a:lvl8pPr marL="2666893" algn="l" defTabSz="761970" rtl="0" eaLnBrk="1" latinLnBrk="0" hangingPunct="1">
      <a:defRPr sz="1000" kern="1200">
        <a:solidFill>
          <a:schemeClr val="tx1"/>
        </a:solidFill>
        <a:latin typeface="+mn-lt"/>
        <a:ea typeface="+mn-ea"/>
        <a:cs typeface="+mn-cs"/>
      </a:defRPr>
    </a:lvl8pPr>
    <a:lvl9pPr marL="3047878" algn="l" defTabSz="76197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8EF94F-346A-4ABD-AA2E-BF9553AF0950}" type="slidenum">
              <a:rPr lang="en-US"/>
              <a:pPr/>
              <a:t>1</a:t>
            </a:fld>
            <a:endParaRPr lang="en-US" dirty="0"/>
          </a:p>
        </p:txBody>
      </p:sp>
      <p:sp>
        <p:nvSpPr>
          <p:cNvPr id="4098" name="Rectangle 2"/>
          <p:cNvSpPr>
            <a:spLocks noGrp="1" noRot="1" noChangeAspect="1" noChangeArrowheads="1" noTextEdit="1"/>
          </p:cNvSpPr>
          <p:nvPr>
            <p:ph type="sldImg"/>
          </p:nvPr>
        </p:nvSpPr>
        <p:spPr>
          <a:xfrm>
            <a:off x="-684213" y="692150"/>
            <a:ext cx="8085138" cy="3465513"/>
          </a:xfrm>
          <a:ln/>
        </p:spPr>
      </p:sp>
      <p:sp>
        <p:nvSpPr>
          <p:cNvPr id="40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83335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2890777" y="16198902"/>
            <a:ext cx="2848439" cy="12539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35719214" y="16141274"/>
            <a:ext cx="1527982" cy="242374"/>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975" dirty="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181225" rtl="0" fontAlgn="base">
        <a:spcBef>
          <a:spcPct val="0"/>
        </a:spcBef>
        <a:spcAft>
          <a:spcPct val="0"/>
        </a:spcAft>
        <a:defRPr sz="10500">
          <a:solidFill>
            <a:schemeClr val="tx2"/>
          </a:solidFill>
          <a:latin typeface="+mj-lt"/>
          <a:ea typeface="+mj-ea"/>
          <a:cs typeface="+mj-cs"/>
        </a:defRPr>
      </a:lvl1pPr>
      <a:lvl2pPr algn="ctr" defTabSz="2181225" rtl="0" fontAlgn="base">
        <a:spcBef>
          <a:spcPct val="0"/>
        </a:spcBef>
        <a:spcAft>
          <a:spcPct val="0"/>
        </a:spcAft>
        <a:defRPr sz="10500">
          <a:solidFill>
            <a:schemeClr val="tx2"/>
          </a:solidFill>
          <a:latin typeface="Arial" charset="0"/>
        </a:defRPr>
      </a:lvl2pPr>
      <a:lvl3pPr algn="ctr" defTabSz="2181225" rtl="0" fontAlgn="base">
        <a:spcBef>
          <a:spcPct val="0"/>
        </a:spcBef>
        <a:spcAft>
          <a:spcPct val="0"/>
        </a:spcAft>
        <a:defRPr sz="10500">
          <a:solidFill>
            <a:schemeClr val="tx2"/>
          </a:solidFill>
          <a:latin typeface="Arial" charset="0"/>
        </a:defRPr>
      </a:lvl3pPr>
      <a:lvl4pPr algn="ctr" defTabSz="2181225" rtl="0" fontAlgn="base">
        <a:spcBef>
          <a:spcPct val="0"/>
        </a:spcBef>
        <a:spcAft>
          <a:spcPct val="0"/>
        </a:spcAft>
        <a:defRPr sz="10500">
          <a:solidFill>
            <a:schemeClr val="tx2"/>
          </a:solidFill>
          <a:latin typeface="Arial" charset="0"/>
        </a:defRPr>
      </a:lvl4pPr>
      <a:lvl5pPr algn="ctr" defTabSz="2181225" rtl="0" fontAlgn="base">
        <a:spcBef>
          <a:spcPct val="0"/>
        </a:spcBef>
        <a:spcAft>
          <a:spcPct val="0"/>
        </a:spcAft>
        <a:defRPr sz="10500">
          <a:solidFill>
            <a:schemeClr val="tx2"/>
          </a:solidFill>
          <a:latin typeface="Arial" charset="0"/>
        </a:defRPr>
      </a:lvl5pPr>
      <a:lvl6pPr marL="342900" algn="ctr" defTabSz="2181225" rtl="0" fontAlgn="base">
        <a:spcBef>
          <a:spcPct val="0"/>
        </a:spcBef>
        <a:spcAft>
          <a:spcPct val="0"/>
        </a:spcAft>
        <a:defRPr sz="10500">
          <a:solidFill>
            <a:schemeClr val="tx2"/>
          </a:solidFill>
          <a:latin typeface="Arial" charset="0"/>
        </a:defRPr>
      </a:lvl6pPr>
      <a:lvl7pPr marL="685800" algn="ctr" defTabSz="2181225" rtl="0" fontAlgn="base">
        <a:spcBef>
          <a:spcPct val="0"/>
        </a:spcBef>
        <a:spcAft>
          <a:spcPct val="0"/>
        </a:spcAft>
        <a:defRPr sz="10500">
          <a:solidFill>
            <a:schemeClr val="tx2"/>
          </a:solidFill>
          <a:latin typeface="Arial" charset="0"/>
        </a:defRPr>
      </a:lvl7pPr>
      <a:lvl8pPr marL="1028700" algn="ctr" defTabSz="2181225" rtl="0" fontAlgn="base">
        <a:spcBef>
          <a:spcPct val="0"/>
        </a:spcBef>
        <a:spcAft>
          <a:spcPct val="0"/>
        </a:spcAft>
        <a:defRPr sz="10500">
          <a:solidFill>
            <a:schemeClr val="tx2"/>
          </a:solidFill>
          <a:latin typeface="Arial" charset="0"/>
        </a:defRPr>
      </a:lvl8pPr>
      <a:lvl9pPr marL="1371600" algn="ctr" defTabSz="2181225" rtl="0" fontAlgn="base">
        <a:spcBef>
          <a:spcPct val="0"/>
        </a:spcBef>
        <a:spcAft>
          <a:spcPct val="0"/>
        </a:spcAft>
        <a:defRPr sz="10500">
          <a:solidFill>
            <a:schemeClr val="tx2"/>
          </a:solidFill>
          <a:latin typeface="Arial" charset="0"/>
        </a:defRPr>
      </a:lvl9pPr>
    </p:titleStyle>
    <p:bodyStyle>
      <a:lvl1pPr marL="817960" indent="-817960" algn="l" defTabSz="2181225" rtl="0" fontAlgn="base">
        <a:spcBef>
          <a:spcPct val="20000"/>
        </a:spcBef>
        <a:spcAft>
          <a:spcPct val="0"/>
        </a:spcAft>
        <a:buChar char="•"/>
        <a:defRPr sz="7575">
          <a:solidFill>
            <a:schemeClr val="tx1"/>
          </a:solidFill>
          <a:latin typeface="+mn-lt"/>
          <a:ea typeface="+mn-ea"/>
          <a:cs typeface="+mn-cs"/>
        </a:defRPr>
      </a:lvl1pPr>
      <a:lvl2pPr marL="1771650" indent="-682229" algn="l" defTabSz="2181225" rtl="0" fontAlgn="base">
        <a:spcBef>
          <a:spcPct val="20000"/>
        </a:spcBef>
        <a:spcAft>
          <a:spcPct val="0"/>
        </a:spcAft>
        <a:buChar char="–"/>
        <a:defRPr sz="6600">
          <a:solidFill>
            <a:schemeClr val="tx1"/>
          </a:solidFill>
          <a:latin typeface="+mn-lt"/>
        </a:defRPr>
      </a:lvl2pPr>
      <a:lvl3pPr marL="2725341" indent="-544116" algn="l" defTabSz="2181225" rtl="0" fontAlgn="base">
        <a:spcBef>
          <a:spcPct val="20000"/>
        </a:spcBef>
        <a:spcAft>
          <a:spcPct val="0"/>
        </a:spcAft>
        <a:buChar char="•"/>
        <a:defRPr sz="5700">
          <a:solidFill>
            <a:schemeClr val="tx1"/>
          </a:solidFill>
          <a:latin typeface="+mn-lt"/>
        </a:defRPr>
      </a:lvl3pPr>
      <a:lvl4pPr marL="3814763" indent="-544116" algn="l" defTabSz="2181225" rtl="0" fontAlgn="base">
        <a:spcBef>
          <a:spcPct val="20000"/>
        </a:spcBef>
        <a:spcAft>
          <a:spcPct val="0"/>
        </a:spcAft>
        <a:buChar char="–"/>
        <a:defRPr sz="4725">
          <a:solidFill>
            <a:schemeClr val="tx1"/>
          </a:solidFill>
          <a:latin typeface="+mn-lt"/>
        </a:defRPr>
      </a:lvl4pPr>
      <a:lvl5pPr marL="4905375" indent="-545306" algn="l" defTabSz="2181225" rtl="0" fontAlgn="base">
        <a:spcBef>
          <a:spcPct val="20000"/>
        </a:spcBef>
        <a:spcAft>
          <a:spcPct val="0"/>
        </a:spcAft>
        <a:buChar char="»"/>
        <a:defRPr sz="4725">
          <a:solidFill>
            <a:schemeClr val="tx1"/>
          </a:solidFill>
          <a:latin typeface="+mn-lt"/>
        </a:defRPr>
      </a:lvl5pPr>
      <a:lvl6pPr marL="5248275" indent="-545306" algn="l" defTabSz="2181225" rtl="0" fontAlgn="base">
        <a:spcBef>
          <a:spcPct val="20000"/>
        </a:spcBef>
        <a:spcAft>
          <a:spcPct val="0"/>
        </a:spcAft>
        <a:buChar char="»"/>
        <a:defRPr sz="4725">
          <a:solidFill>
            <a:schemeClr val="tx1"/>
          </a:solidFill>
          <a:latin typeface="+mn-lt"/>
        </a:defRPr>
      </a:lvl6pPr>
      <a:lvl7pPr marL="5591175" indent="-545306" algn="l" defTabSz="2181225" rtl="0" fontAlgn="base">
        <a:spcBef>
          <a:spcPct val="20000"/>
        </a:spcBef>
        <a:spcAft>
          <a:spcPct val="0"/>
        </a:spcAft>
        <a:buChar char="»"/>
        <a:defRPr sz="4725">
          <a:solidFill>
            <a:schemeClr val="tx1"/>
          </a:solidFill>
          <a:latin typeface="+mn-lt"/>
        </a:defRPr>
      </a:lvl7pPr>
      <a:lvl8pPr marL="5934075" indent="-545306" algn="l" defTabSz="2181225" rtl="0" fontAlgn="base">
        <a:spcBef>
          <a:spcPct val="20000"/>
        </a:spcBef>
        <a:spcAft>
          <a:spcPct val="0"/>
        </a:spcAft>
        <a:buChar char="»"/>
        <a:defRPr sz="4725">
          <a:solidFill>
            <a:schemeClr val="tx1"/>
          </a:solidFill>
          <a:latin typeface="+mn-lt"/>
        </a:defRPr>
      </a:lvl8pPr>
      <a:lvl9pPr marL="6276975" indent="-545306" algn="l" defTabSz="2181225" rtl="0" fontAlgn="base">
        <a:spcBef>
          <a:spcPct val="20000"/>
        </a:spcBef>
        <a:spcAft>
          <a:spcPct val="0"/>
        </a:spcAft>
        <a:buChar char="»"/>
        <a:defRPr sz="4725">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dicalhomeinfo.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1786269" y="11179976"/>
            <a:ext cx="15178331" cy="4529028"/>
          </a:xfrm>
          <a:prstGeom prst="roundRect">
            <a:avLst>
              <a:gd name="adj" fmla="val 7000"/>
            </a:avLst>
          </a:prstGeom>
          <a:solidFill>
            <a:srgbClr val="0046D2"/>
          </a:solidFill>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sz="3563" dirty="0"/>
          </a:p>
        </p:txBody>
      </p:sp>
      <p:sp>
        <p:nvSpPr>
          <p:cNvPr id="2079" name="AutoShape 31"/>
          <p:cNvSpPr>
            <a:spLocks noChangeArrowheads="1"/>
          </p:cNvSpPr>
          <p:nvPr/>
        </p:nvSpPr>
        <p:spPr bwMode="auto">
          <a:xfrm>
            <a:off x="23204141" y="4392200"/>
            <a:ext cx="13219459" cy="11361220"/>
          </a:xfrm>
          <a:prstGeom prst="roundRect">
            <a:avLst>
              <a:gd name="adj" fmla="val 7000"/>
            </a:avLst>
          </a:prstGeom>
          <a:solidFill>
            <a:srgbClr val="0046D2"/>
          </a:solidFill>
          <a:ln>
            <a:headEnd/>
            <a:tailEnd/>
          </a:ln>
        </p:spPr>
        <p:style>
          <a:lnRef idx="2">
            <a:schemeClr val="dk1"/>
          </a:lnRef>
          <a:fillRef idx="1">
            <a:schemeClr val="lt1"/>
          </a:fillRef>
          <a:effectRef idx="0">
            <a:schemeClr val="dk1"/>
          </a:effectRef>
          <a:fontRef idx="minor">
            <a:schemeClr val="dk1"/>
          </a:fontRef>
        </p:style>
        <p:txBody>
          <a:bodyPr wrap="none" anchor="ctr"/>
          <a:lstStyle/>
          <a:p>
            <a:pPr defTabSz="2181225">
              <a:spcBef>
                <a:spcPts val="0"/>
              </a:spcBef>
            </a:pPr>
            <a:endParaRPr lang="en-US" sz="3600" b="1" dirty="0"/>
          </a:p>
        </p:txBody>
      </p:sp>
      <p:sp>
        <p:nvSpPr>
          <p:cNvPr id="2061" name="AutoShape 13"/>
          <p:cNvSpPr>
            <a:spLocks noChangeArrowheads="1"/>
          </p:cNvSpPr>
          <p:nvPr/>
        </p:nvSpPr>
        <p:spPr bwMode="auto">
          <a:xfrm>
            <a:off x="1786270" y="531843"/>
            <a:ext cx="34637330" cy="3399119"/>
          </a:xfrm>
          <a:prstGeom prst="roundRect">
            <a:avLst>
              <a:gd name="adj" fmla="val 10870"/>
            </a:avLst>
          </a:prstGeom>
          <a:solidFill>
            <a:srgbClr val="0046D2"/>
          </a:solidFill>
          <a:ln w="9525">
            <a:solidFill>
              <a:schemeClr val="tx1"/>
            </a:solidFill>
            <a:round/>
            <a:headEnd/>
            <a:tailEnd/>
          </a:ln>
          <a:effectLst/>
        </p:spPr>
        <p:txBody>
          <a:bodyPr wrap="none" lIns="45419" tIns="22710" rIns="45419" bIns="22710" anchor="ctr"/>
          <a:lstStyle/>
          <a:p>
            <a:pPr defTabSz="2181225"/>
            <a:endParaRPr lang="en-US" sz="3563" dirty="0">
              <a:solidFill>
                <a:schemeClr val="bg1"/>
              </a:solidFill>
            </a:endParaRPr>
          </a:p>
        </p:txBody>
      </p:sp>
      <p:sp>
        <p:nvSpPr>
          <p:cNvPr id="2062" name="Text Box 14"/>
          <p:cNvSpPr txBox="1">
            <a:spLocks noChangeArrowheads="1"/>
          </p:cNvSpPr>
          <p:nvPr/>
        </p:nvSpPr>
        <p:spPr bwMode="auto">
          <a:xfrm>
            <a:off x="2987749" y="685127"/>
            <a:ext cx="32234372" cy="3139018"/>
          </a:xfrm>
          <a:prstGeom prst="rect">
            <a:avLst/>
          </a:prstGeom>
          <a:noFill/>
          <a:ln w="9525">
            <a:noFill/>
            <a:miter lim="800000"/>
            <a:headEnd/>
            <a:tailEnd/>
          </a:ln>
          <a:effectLst/>
        </p:spPr>
        <p:txBody>
          <a:bodyPr wrap="square" lIns="45419" tIns="22710" rIns="45419" bIns="22710">
            <a:spAutoFit/>
          </a:bodyPr>
          <a:lstStyle/>
          <a:p>
            <a:pPr defTabSz="2181225"/>
            <a:endParaRPr lang="en-US" sz="2100" b="1" i="1" dirty="0"/>
          </a:p>
          <a:p>
            <a:pPr defTabSz="2181225"/>
            <a:r>
              <a:rPr lang="en-US" sz="7200" b="1" dirty="0">
                <a:solidFill>
                  <a:srgbClr val="FFFF00"/>
                </a:solidFill>
                <a:latin typeface="Alegreya Sans" panose="00000500000000000000" pitchFamily="2" charset="0"/>
              </a:rPr>
              <a:t>Pediatric Medical Home Implementation – You Can Do It [We Can Help]! </a:t>
            </a:r>
          </a:p>
          <a:p>
            <a:r>
              <a:rPr lang="en-US" sz="3600" b="1" i="1" dirty="0">
                <a:solidFill>
                  <a:srgbClr val="FFFF00"/>
                </a:solidFill>
                <a:latin typeface="Alegreya Sans" panose="00000500000000000000" pitchFamily="2" charset="0"/>
              </a:rPr>
              <a:t>Jamie Jones, MPH</a:t>
            </a:r>
          </a:p>
          <a:p>
            <a:pPr defTabSz="1881188"/>
            <a:r>
              <a:rPr lang="en-US" sz="3600" b="1" i="1" dirty="0">
                <a:solidFill>
                  <a:srgbClr val="FFFF00"/>
                </a:solidFill>
                <a:latin typeface="Alegreya Sans" panose="00000500000000000000" pitchFamily="2" charset="0"/>
              </a:rPr>
              <a:t>National Resource Center for Patient/Family-Centered Medical Home</a:t>
            </a:r>
          </a:p>
          <a:p>
            <a:pPr defTabSz="1881188"/>
            <a:r>
              <a:rPr lang="en-US" sz="3600" b="1" i="1" dirty="0">
                <a:solidFill>
                  <a:srgbClr val="FFFF00"/>
                </a:solidFill>
                <a:latin typeface="Alegreya Sans" panose="00000500000000000000" pitchFamily="2" charset="0"/>
              </a:rPr>
              <a:t>American Academy of Pediatrics </a:t>
            </a:r>
          </a:p>
        </p:txBody>
      </p:sp>
      <p:sp>
        <p:nvSpPr>
          <p:cNvPr id="2086" name="Text Box 38"/>
          <p:cNvSpPr txBox="1">
            <a:spLocks noChangeArrowheads="1"/>
          </p:cNvSpPr>
          <p:nvPr/>
        </p:nvSpPr>
        <p:spPr bwMode="auto">
          <a:xfrm>
            <a:off x="1981200" y="11490157"/>
            <a:ext cx="14672930" cy="3354668"/>
          </a:xfrm>
          <a:prstGeom prst="rect">
            <a:avLst/>
          </a:prstGeom>
          <a:noFill/>
          <a:ln w="57150" cmpd="thinThick">
            <a:noFill/>
            <a:miter lim="800000"/>
            <a:headEnd/>
            <a:tailEnd/>
          </a:ln>
          <a:effectLst/>
        </p:spPr>
        <p:txBody>
          <a:bodyPr wrap="square" lIns="30384" tIns="15192" rIns="30384" bIns="15192">
            <a:spAutoFit/>
          </a:bodyPr>
          <a:lstStyle/>
          <a:p>
            <a:pPr marL="0" indent="0" algn="l">
              <a:buFont typeface="Arial" panose="020B0604020202020204" pitchFamily="34" charset="0"/>
              <a:buNone/>
            </a:pPr>
            <a:r>
              <a:rPr lang="en-US" altLang="en-US" sz="3600" dirty="0">
                <a:solidFill>
                  <a:srgbClr val="FFFF00"/>
                </a:solidFill>
                <a:latin typeface="Alegreya Sans" panose="00000500000000000000" pitchFamily="2" charset="0"/>
              </a:rPr>
              <a:t>The National Resource Center for Patient/Family-Centered Medical Home is supported by the Health Resources and Services Administration (HRSA) of the U.S. Department of Health and Human Services (HHS) as part of an award totaling $4,100,000 with no funding from nongovernmental sources. The information or content are those of the author(s) and do not necessarily represent the official views of, nor an endorsement, by HRSA, HHS or the U.S. Government.</a:t>
            </a:r>
          </a:p>
        </p:txBody>
      </p:sp>
      <p:sp>
        <p:nvSpPr>
          <p:cNvPr id="2097" name="Text Box 49"/>
          <p:cNvSpPr txBox="1">
            <a:spLocks noChangeArrowheads="1"/>
          </p:cNvSpPr>
          <p:nvPr/>
        </p:nvSpPr>
        <p:spPr bwMode="auto">
          <a:xfrm>
            <a:off x="32288560" y="1120378"/>
            <a:ext cx="2743200" cy="265154"/>
          </a:xfrm>
          <a:prstGeom prst="rect">
            <a:avLst/>
          </a:prstGeom>
          <a:noFill/>
          <a:ln w="9525">
            <a:noFill/>
            <a:miter lim="800000"/>
            <a:headEnd/>
            <a:tailEnd/>
          </a:ln>
          <a:effectLst/>
        </p:spPr>
        <p:txBody>
          <a:bodyPr lIns="45419" tIns="22710" rIns="45419" bIns="22710">
            <a:spAutoFit/>
          </a:bodyPr>
          <a:lstStyle/>
          <a:p>
            <a:pPr defTabSz="2181225">
              <a:spcBef>
                <a:spcPct val="50000"/>
              </a:spcBef>
            </a:pPr>
            <a:endParaRPr lang="en-US" sz="1425" dirty="0">
              <a:solidFill>
                <a:srgbClr val="FF0000"/>
              </a:solidFill>
            </a:endParaRPr>
          </a:p>
        </p:txBody>
      </p:sp>
      <p:sp>
        <p:nvSpPr>
          <p:cNvPr id="6" name="TextBox 5"/>
          <p:cNvSpPr txBox="1"/>
          <p:nvPr/>
        </p:nvSpPr>
        <p:spPr>
          <a:xfrm>
            <a:off x="25898596" y="8644700"/>
            <a:ext cx="10656110" cy="646331"/>
          </a:xfrm>
          <a:prstGeom prst="rect">
            <a:avLst/>
          </a:prstGeom>
          <a:noFill/>
        </p:spPr>
        <p:txBody>
          <a:bodyPr wrap="square" rtlCol="0">
            <a:spAutoFit/>
          </a:bodyPr>
          <a:lstStyle/>
          <a:p>
            <a:pPr marL="257175" indent="-257175" algn="l">
              <a:buFont typeface="Arial" panose="020B0604020202020204" pitchFamily="34" charset="0"/>
              <a:buChar char="•"/>
            </a:pPr>
            <a:endParaRPr lang="en-US" sz="1800" dirty="0"/>
          </a:p>
          <a:p>
            <a:pPr algn="l"/>
            <a:endParaRPr lang="en-US" sz="1800" dirty="0"/>
          </a:p>
        </p:txBody>
      </p:sp>
      <p:sp>
        <p:nvSpPr>
          <p:cNvPr id="3" name="TextBox 2">
            <a:extLst>
              <a:ext uri="{FF2B5EF4-FFF2-40B4-BE49-F238E27FC236}">
                <a16:creationId xmlns:a16="http://schemas.microsoft.com/office/drawing/2014/main" id="{5FFE8441-9D94-474D-8040-9B5FC2589342}"/>
              </a:ext>
            </a:extLst>
          </p:cNvPr>
          <p:cNvSpPr txBox="1"/>
          <p:nvPr/>
        </p:nvSpPr>
        <p:spPr>
          <a:xfrm>
            <a:off x="23868322" y="4579671"/>
            <a:ext cx="12099852" cy="11172289"/>
          </a:xfrm>
          <a:prstGeom prst="rect">
            <a:avLst/>
          </a:prstGeom>
          <a:noFill/>
        </p:spPr>
        <p:txBody>
          <a:bodyPr wrap="square" rtlCol="0">
            <a:spAutoFit/>
          </a:bodyPr>
          <a:lstStyle/>
          <a:p>
            <a:r>
              <a:rPr lang="en-US" sz="7200" b="1" dirty="0">
                <a:solidFill>
                  <a:srgbClr val="FFFF00"/>
                </a:solidFill>
                <a:latin typeface="Alegreya Sans" panose="00000500000000000000" pitchFamily="2" charset="0"/>
              </a:rPr>
              <a:t>Pediatric Medical Home</a:t>
            </a:r>
          </a:p>
          <a:p>
            <a:r>
              <a:rPr lang="en-US" sz="7200" b="1" dirty="0">
                <a:solidFill>
                  <a:srgbClr val="FFFF00"/>
                </a:solidFill>
                <a:latin typeface="Alegreya Sans" panose="00000500000000000000" pitchFamily="2" charset="0"/>
              </a:rPr>
              <a:t>Resources for Association for</a:t>
            </a:r>
          </a:p>
          <a:p>
            <a:r>
              <a:rPr lang="en-US" sz="7200" b="1" dirty="0">
                <a:solidFill>
                  <a:srgbClr val="FFFF00"/>
                </a:solidFill>
                <a:latin typeface="Alegreya Sans" panose="00000500000000000000" pitchFamily="2" charset="0"/>
              </a:rPr>
              <a:t>University Centers on Disabilities Programs</a:t>
            </a:r>
          </a:p>
          <a:p>
            <a:pPr marL="571500" indent="-571500" algn="l">
              <a:buFont typeface="Arial" panose="020B0604020202020204" pitchFamily="34" charset="0"/>
              <a:buChar char="•"/>
            </a:pPr>
            <a:r>
              <a:rPr lang="en-US" sz="3600" dirty="0">
                <a:solidFill>
                  <a:srgbClr val="FFFF00"/>
                </a:solidFill>
                <a:latin typeface="Alegreya Sans" panose="00000500000000000000" pitchFamily="2" charset="0"/>
              </a:rPr>
              <a:t>Leadership Education in Neurodevelopmental and Related Disabilities medical home training module  </a:t>
            </a:r>
          </a:p>
          <a:p>
            <a:pPr marL="571500" indent="-571500" algn="l">
              <a:buFont typeface="Arial" panose="020B0604020202020204" pitchFamily="34" charset="0"/>
              <a:buChar char="•"/>
            </a:pPr>
            <a:r>
              <a:rPr lang="en-US" sz="3600" dirty="0">
                <a:solidFill>
                  <a:srgbClr val="FFFF00"/>
                </a:solidFill>
                <a:latin typeface="Alegreya Sans" panose="00000500000000000000" pitchFamily="2" charset="0"/>
              </a:rPr>
              <a:t>Building Your Medical Home Guide</a:t>
            </a:r>
          </a:p>
          <a:p>
            <a:pPr marL="571500" indent="-571500" algn="l">
              <a:buFont typeface="Arial" panose="020B0604020202020204" pitchFamily="34" charset="0"/>
              <a:buChar char="•"/>
            </a:pPr>
            <a:r>
              <a:rPr lang="en-US" sz="3600" dirty="0">
                <a:solidFill>
                  <a:srgbClr val="FFFF00"/>
                </a:solidFill>
                <a:latin typeface="Alegreya Sans" panose="00000500000000000000" pitchFamily="2" charset="0"/>
              </a:rPr>
              <a:t>“How To” Medical Home Implementation Tutorials </a:t>
            </a:r>
          </a:p>
          <a:p>
            <a:pPr marL="571500" indent="-571500" algn="l">
              <a:buFont typeface="Arial" panose="020B0604020202020204" pitchFamily="34" charset="0"/>
              <a:buChar char="•"/>
            </a:pPr>
            <a:r>
              <a:rPr lang="en-US" sz="3600" dirty="0">
                <a:solidFill>
                  <a:srgbClr val="FFFF00"/>
                </a:solidFill>
                <a:latin typeface="Alegreya Sans" panose="00000500000000000000" pitchFamily="2" charset="0"/>
              </a:rPr>
              <a:t>Care Coordination Resources</a:t>
            </a:r>
          </a:p>
          <a:p>
            <a:pPr marL="1333470" lvl="2" indent="-571500" algn="l">
              <a:buFont typeface="Arial" panose="020B0604020202020204" pitchFamily="34" charset="0"/>
              <a:buChar char="•"/>
            </a:pPr>
            <a:r>
              <a:rPr lang="en-US" sz="3600" dirty="0">
                <a:solidFill>
                  <a:srgbClr val="FFFF00"/>
                </a:solidFill>
                <a:latin typeface="Alegreya Sans" panose="00000500000000000000" pitchFamily="2" charset="0"/>
              </a:rPr>
              <a:t>Pediatric Care Coordination Curriculum</a:t>
            </a:r>
          </a:p>
          <a:p>
            <a:pPr marL="1333470" lvl="2" indent="-571500" algn="l">
              <a:buFont typeface="Arial" panose="020B0604020202020204" pitchFamily="34" charset="0"/>
              <a:buChar char="•"/>
            </a:pPr>
            <a:r>
              <a:rPr lang="en-US" sz="3600" dirty="0">
                <a:solidFill>
                  <a:srgbClr val="FFFF00"/>
                </a:solidFill>
                <a:latin typeface="Alegreya Sans" panose="00000500000000000000" pitchFamily="2" charset="0"/>
              </a:rPr>
              <a:t>Care Coordination Measurement Tool</a:t>
            </a:r>
          </a:p>
          <a:p>
            <a:pPr marL="1333470" lvl="2" indent="-571500" algn="l">
              <a:buFont typeface="Arial" panose="020B0604020202020204" pitchFamily="34" charset="0"/>
              <a:buChar char="•"/>
            </a:pPr>
            <a:r>
              <a:rPr lang="en-US" sz="3600" dirty="0">
                <a:solidFill>
                  <a:srgbClr val="FFFF00"/>
                </a:solidFill>
                <a:latin typeface="Alegreya Sans" panose="00000500000000000000" pitchFamily="2" charset="0"/>
              </a:rPr>
              <a:t>Pediatric Integrated Care Survey</a:t>
            </a:r>
          </a:p>
          <a:p>
            <a:pPr marL="1333470" lvl="2" indent="-571500" algn="l">
              <a:buFont typeface="Arial" panose="020B0604020202020204" pitchFamily="34" charset="0"/>
              <a:buChar char="•"/>
            </a:pPr>
            <a:r>
              <a:rPr lang="en-US" sz="3600" dirty="0">
                <a:solidFill>
                  <a:srgbClr val="FFFF00"/>
                </a:solidFill>
                <a:latin typeface="Alegreya Sans" panose="00000500000000000000" pitchFamily="2" charset="0"/>
              </a:rPr>
              <a:t>Shared Plan Of Care </a:t>
            </a:r>
          </a:p>
          <a:p>
            <a:pPr marL="571500" indent="-571500" algn="l">
              <a:buFont typeface="Arial" panose="020B0604020202020204" pitchFamily="34" charset="0"/>
              <a:buChar char="•"/>
            </a:pPr>
            <a:r>
              <a:rPr lang="en-US" sz="3600" dirty="0">
                <a:solidFill>
                  <a:srgbClr val="FFFF00"/>
                </a:solidFill>
                <a:latin typeface="Alegreya Sans" panose="00000500000000000000" pitchFamily="2" charset="0"/>
              </a:rPr>
              <a:t>Educational Webinars and Podcasts</a:t>
            </a:r>
          </a:p>
          <a:p>
            <a:pPr marL="571500" indent="-571500" algn="l">
              <a:buFont typeface="Arial" panose="020B0604020202020204" pitchFamily="34" charset="0"/>
              <a:buChar char="•"/>
            </a:pPr>
            <a:r>
              <a:rPr lang="en-US" sz="3600" dirty="0">
                <a:solidFill>
                  <a:srgbClr val="FFFF00"/>
                </a:solidFill>
                <a:latin typeface="Alegreya Sans" panose="00000500000000000000" pitchFamily="2" charset="0"/>
              </a:rPr>
              <a:t>Innovative and Promising Practices </a:t>
            </a:r>
          </a:p>
          <a:p>
            <a:pPr marL="571500" indent="-571500" algn="l">
              <a:buFont typeface="Arial" panose="020B0604020202020204" pitchFamily="34" charset="0"/>
              <a:buChar char="•"/>
            </a:pPr>
            <a:endParaRPr lang="en-US" sz="3600" dirty="0">
              <a:solidFill>
                <a:srgbClr val="FFFF00"/>
              </a:solidFill>
            </a:endParaRPr>
          </a:p>
        </p:txBody>
      </p:sp>
      <p:sp>
        <p:nvSpPr>
          <p:cNvPr id="8" name="Rectangle: Rounded Corners 7">
            <a:extLst>
              <a:ext uri="{FF2B5EF4-FFF2-40B4-BE49-F238E27FC236}">
                <a16:creationId xmlns:a16="http://schemas.microsoft.com/office/drawing/2014/main" id="{F373C89A-92AB-40F1-B1A4-E0731E749EE0}"/>
              </a:ext>
            </a:extLst>
          </p:cNvPr>
          <p:cNvSpPr/>
          <p:nvPr/>
        </p:nvSpPr>
        <p:spPr bwMode="auto">
          <a:xfrm>
            <a:off x="17300946" y="11179976"/>
            <a:ext cx="5465134" cy="2740161"/>
          </a:xfrm>
          <a:prstGeom prst="roundRect">
            <a:avLst/>
          </a:prstGeom>
          <a:solidFill>
            <a:srgbClr val="0046D2"/>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2908300" rtl="0" eaLnBrk="1" fontAlgn="base" latinLnBrk="0" hangingPunct="1">
              <a:lnSpc>
                <a:spcPct val="100000"/>
              </a:lnSpc>
              <a:spcBef>
                <a:spcPct val="0"/>
              </a:spcBef>
              <a:spcAft>
                <a:spcPct val="0"/>
              </a:spcAft>
              <a:buClrTx/>
              <a:buSzTx/>
              <a:buFontTx/>
              <a:buNone/>
              <a:tabLst/>
            </a:pPr>
            <a:endParaRPr kumimoji="0" lang="en-US" sz="5700" b="0" i="0" u="none" strike="noStrike" cap="none" normalizeH="0" baseline="0" dirty="0">
              <a:ln>
                <a:noFill/>
              </a:ln>
              <a:solidFill>
                <a:schemeClr val="tx1"/>
              </a:solidFill>
              <a:effectLst/>
              <a:highlight>
                <a:srgbClr val="0000FF"/>
              </a:highlight>
              <a:latin typeface="Arial" charset="0"/>
            </a:endParaRPr>
          </a:p>
        </p:txBody>
      </p:sp>
      <p:sp>
        <p:nvSpPr>
          <p:cNvPr id="9" name="TextBox 8">
            <a:extLst>
              <a:ext uri="{FF2B5EF4-FFF2-40B4-BE49-F238E27FC236}">
                <a16:creationId xmlns:a16="http://schemas.microsoft.com/office/drawing/2014/main" id="{A46EE9C3-3A12-4A34-87DC-0FF218857D8F}"/>
              </a:ext>
            </a:extLst>
          </p:cNvPr>
          <p:cNvSpPr txBox="1"/>
          <p:nvPr/>
        </p:nvSpPr>
        <p:spPr>
          <a:xfrm>
            <a:off x="17489051" y="11395894"/>
            <a:ext cx="5190638" cy="2308324"/>
          </a:xfrm>
          <a:prstGeom prst="rect">
            <a:avLst/>
          </a:prstGeom>
          <a:noFill/>
        </p:spPr>
        <p:txBody>
          <a:bodyPr wrap="square" rtlCol="0">
            <a:spAutoFit/>
          </a:bodyPr>
          <a:lstStyle/>
          <a:p>
            <a:r>
              <a:rPr lang="en-US" sz="7200" b="1" dirty="0">
                <a:solidFill>
                  <a:srgbClr val="FFFF00"/>
                </a:solidFill>
                <a:latin typeface="Alegreya Sans" panose="00000500000000000000" pitchFamily="2" charset="0"/>
              </a:rPr>
              <a:t>Contact Us: </a:t>
            </a:r>
          </a:p>
          <a:p>
            <a:r>
              <a:rPr lang="en-US" sz="3600" dirty="0">
                <a:solidFill>
                  <a:srgbClr val="FFFF00"/>
                </a:solidFill>
                <a:latin typeface="Alegreya Sans" panose="00000500000000000000" pitchFamily="2" charset="0"/>
                <a:hlinkClick r:id="rId3">
                  <a:extLst>
                    <a:ext uri="{A12FA001-AC4F-418D-AE19-62706E023703}">
                      <ahyp:hlinkClr xmlns:ahyp="http://schemas.microsoft.com/office/drawing/2018/hyperlinkcolor" val="tx"/>
                    </a:ext>
                  </a:extLst>
                </a:hlinkClick>
              </a:rPr>
              <a:t>www.medicalhomeinfo.org</a:t>
            </a:r>
            <a:endParaRPr lang="en-US" sz="3600" dirty="0">
              <a:solidFill>
                <a:srgbClr val="FFFF00"/>
              </a:solidFill>
              <a:latin typeface="Alegreya Sans" panose="00000500000000000000" pitchFamily="2" charset="0"/>
            </a:endParaRPr>
          </a:p>
          <a:p>
            <a:r>
              <a:rPr lang="en-US" sz="3600" dirty="0">
                <a:solidFill>
                  <a:srgbClr val="FFFF00"/>
                </a:solidFill>
                <a:latin typeface="Alegreya Sans" panose="00000500000000000000" pitchFamily="2" charset="0"/>
              </a:rPr>
              <a:t>Medical_home@aap.org</a:t>
            </a:r>
          </a:p>
        </p:txBody>
      </p:sp>
      <p:sp>
        <p:nvSpPr>
          <p:cNvPr id="12" name="Rectangle: Rounded Corners 11">
            <a:extLst>
              <a:ext uri="{FF2B5EF4-FFF2-40B4-BE49-F238E27FC236}">
                <a16:creationId xmlns:a16="http://schemas.microsoft.com/office/drawing/2014/main" id="{1132EB6A-BA3D-4417-A89F-86F3B2D5B3C3}"/>
              </a:ext>
            </a:extLst>
          </p:cNvPr>
          <p:cNvSpPr/>
          <p:nvPr/>
        </p:nvSpPr>
        <p:spPr bwMode="auto">
          <a:xfrm>
            <a:off x="1786269" y="4356897"/>
            <a:ext cx="20598425" cy="6512897"/>
          </a:xfrm>
          <a:prstGeom prst="roundRect">
            <a:avLst/>
          </a:prstGeom>
          <a:solidFill>
            <a:srgbClr val="0046D2"/>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2908300" rtl="0" eaLnBrk="1" fontAlgn="base" latinLnBrk="0" hangingPunct="1">
              <a:lnSpc>
                <a:spcPct val="100000"/>
              </a:lnSpc>
              <a:spcBef>
                <a:spcPct val="0"/>
              </a:spcBef>
              <a:spcAft>
                <a:spcPct val="0"/>
              </a:spcAft>
              <a:buClrTx/>
              <a:buSzTx/>
              <a:buFontTx/>
              <a:buNone/>
              <a:tabLst/>
            </a:pPr>
            <a:endParaRPr kumimoji="0" lang="en-US" sz="5700" b="0" i="0" u="none" strike="noStrike" cap="none" normalizeH="0" baseline="0">
              <a:ln>
                <a:noFill/>
              </a:ln>
              <a:solidFill>
                <a:schemeClr val="tx1"/>
              </a:solidFill>
              <a:effectLst/>
              <a:latin typeface="Arial" charset="0"/>
            </a:endParaRPr>
          </a:p>
        </p:txBody>
      </p:sp>
      <p:sp>
        <p:nvSpPr>
          <p:cNvPr id="13" name="TextBox 12">
            <a:extLst>
              <a:ext uri="{FF2B5EF4-FFF2-40B4-BE49-F238E27FC236}">
                <a16:creationId xmlns:a16="http://schemas.microsoft.com/office/drawing/2014/main" id="{62E9F04C-4226-4A25-BC04-57FF46A07945}"/>
              </a:ext>
            </a:extLst>
          </p:cNvPr>
          <p:cNvSpPr txBox="1"/>
          <p:nvPr/>
        </p:nvSpPr>
        <p:spPr>
          <a:xfrm>
            <a:off x="2505546" y="4491185"/>
            <a:ext cx="19159870" cy="7471276"/>
          </a:xfrm>
          <a:prstGeom prst="rect">
            <a:avLst/>
          </a:prstGeom>
          <a:noFill/>
        </p:spPr>
        <p:txBody>
          <a:bodyPr wrap="square" rtlCol="0">
            <a:spAutoFit/>
          </a:bodyPr>
          <a:lstStyle/>
          <a:p>
            <a:r>
              <a:rPr lang="en-US" sz="7200" b="1" dirty="0">
                <a:solidFill>
                  <a:srgbClr val="FFFF00"/>
                </a:solidFill>
                <a:latin typeface="Alegreya Sans" panose="00000500000000000000" pitchFamily="2" charset="0"/>
              </a:rPr>
              <a:t>National Resource Center for Patient/Family-Centered Medical Home </a:t>
            </a:r>
          </a:p>
          <a:p>
            <a:pPr marL="571500" indent="-571500" algn="l">
              <a:buFont typeface="Arial" panose="020B0604020202020204" pitchFamily="34" charset="0"/>
              <a:buChar char="•"/>
            </a:pPr>
            <a:r>
              <a:rPr lang="en-US" altLang="en-US" sz="3600" dirty="0">
                <a:solidFill>
                  <a:srgbClr val="FFFF00"/>
                </a:solidFill>
                <a:latin typeface="Alegreya Sans" panose="00000500000000000000" pitchFamily="2" charset="0"/>
              </a:rPr>
              <a:t>The National Resource Center for Patient/Family Centered Medical Home is the leading technical assistance center dedicated to advancing pediatric medical home and family-centered care, especially for children and youth with special health care needs.</a:t>
            </a:r>
          </a:p>
          <a:p>
            <a:pPr marL="571500" indent="-571500" algn="l">
              <a:buFont typeface="Arial" panose="020B0604020202020204" pitchFamily="34" charset="0"/>
              <a:buChar char="•"/>
            </a:pPr>
            <a:endParaRPr lang="en-US" altLang="en-US" sz="3600" dirty="0">
              <a:solidFill>
                <a:srgbClr val="FFFF00"/>
              </a:solidFill>
              <a:latin typeface="Alegreya Sans" panose="00000500000000000000" pitchFamily="2" charset="0"/>
            </a:endParaRPr>
          </a:p>
          <a:p>
            <a:pPr marL="571500" indent="-571500" algn="l">
              <a:buFont typeface="Arial" panose="020B0604020202020204" pitchFamily="34" charset="0"/>
              <a:buChar char="•"/>
            </a:pPr>
            <a:r>
              <a:rPr lang="en-US" altLang="en-US" sz="3600" dirty="0">
                <a:solidFill>
                  <a:srgbClr val="FFFF00"/>
                </a:solidFill>
                <a:latin typeface="Alegreya Sans" panose="00000500000000000000" pitchFamily="2" charset="0"/>
              </a:rPr>
              <a:t>The goal of the cooperative agreement is to improve systems of services for children and youth with special health care needs by providing technical assistance and support to state Title V/CYSHCN programs, pediatricians, pediatric subspecialists, families, and other stakeholders. </a:t>
            </a:r>
            <a:endParaRPr lang="en-US" sz="3600" dirty="0">
              <a:solidFill>
                <a:srgbClr val="FFFF00"/>
              </a:solidFill>
              <a:latin typeface="Alegreya Sans" panose="00000500000000000000" pitchFamily="2" charset="0"/>
            </a:endParaRPr>
          </a:p>
          <a:p>
            <a:pPr algn="l"/>
            <a:endParaRPr lang="en-US" sz="3600" dirty="0">
              <a:latin typeface="Alegreya Sans" panose="00000500000000000000" pitchFamily="2" charset="0"/>
            </a:endParaRPr>
          </a:p>
          <a:p>
            <a:endParaRPr lang="en-US" dirty="0"/>
          </a:p>
        </p:txBody>
      </p:sp>
      <p:pic>
        <p:nvPicPr>
          <p:cNvPr id="32" name="Picture 4" descr="A screenshot of a cell phone&#10;&#10;Description automatically generated">
            <a:extLst>
              <a:ext uri="{FF2B5EF4-FFF2-40B4-BE49-F238E27FC236}">
                <a16:creationId xmlns:a16="http://schemas.microsoft.com/office/drawing/2014/main" id="{9F27E6A1-B020-45E7-AC25-A2139A62701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489254" y="14230319"/>
            <a:ext cx="5190232" cy="1478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Custom 2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908300" rtl="0" eaLnBrk="1" fontAlgn="base" latinLnBrk="0" hangingPunct="1">
          <a:lnSpc>
            <a:spcPct val="100000"/>
          </a:lnSpc>
          <a:spcBef>
            <a:spcPct val="0"/>
          </a:spcBef>
          <a:spcAft>
            <a:spcPct val="0"/>
          </a:spcAft>
          <a:buClrTx/>
          <a:buSzTx/>
          <a:buFontTx/>
          <a:buNone/>
          <a:tabLst/>
          <a:defRPr kumimoji="0" lang="en-US" sz="5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908300" rtl="0" eaLnBrk="1" fontAlgn="base" latinLnBrk="0" hangingPunct="1">
          <a:lnSpc>
            <a:spcPct val="100000"/>
          </a:lnSpc>
          <a:spcBef>
            <a:spcPct val="0"/>
          </a:spcBef>
          <a:spcAft>
            <a:spcPct val="0"/>
          </a:spcAft>
          <a:buClrTx/>
          <a:buSzTx/>
          <a:buFontTx/>
          <a:buNone/>
          <a:tabLst/>
          <a:defRPr kumimoji="0" lang="en-US" sz="57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2138</TotalTime>
  <Words>293</Words>
  <Application>Microsoft Office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Alegreya Sans</vt:lpstr>
      <vt:lpstr>Arial</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48x96 Horizontal Template</dc:title>
  <dc:creator>Ethan Shulda;www.postersession.com</dc:creator>
  <cp:keywords>www.postersession.com</cp:keywords>
  <dc:description>©MegaPrint Inc. 2009-2105</dc:description>
  <cp:lastModifiedBy>Jones, Jamie</cp:lastModifiedBy>
  <cp:revision>197</cp:revision>
  <cp:lastPrinted>2016-04-05T17:18:48Z</cp:lastPrinted>
  <dcterms:created xsi:type="dcterms:W3CDTF">2008-12-04T00:20:37Z</dcterms:created>
  <dcterms:modified xsi:type="dcterms:W3CDTF">2019-11-06T16:42:15Z</dcterms:modified>
  <cp:category>Research Poster</cp:category>
</cp:coreProperties>
</file>